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58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?>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?>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?>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?>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?>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?>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?>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?>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?>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5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600" b="1" kern="0" spc="300" dirty="0">
                <a:solidFill>
                  <a:srgbClr val="FFFFFF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YOUTH LEGAL</a:t>
            </a:r>
            <a:endParaRPr lang="en-US" sz="5600" dirty="0"/>
          </a:p>
          <a:p>
            <a:pPr marL="0" indent="0" algn="l">
              <a:buNone/>
            </a:pPr>
            <a:r>
              <a:rPr lang="en-US" sz="5600" b="1" kern="0" spc="300" dirty="0">
                <a:solidFill>
                  <a:srgbClr val="FFFFFF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EMPOWERMENT</a:t>
            </a:r>
            <a:endParaRPr lang="en-US" sz="5600" dirty="0"/>
          </a:p>
          <a:p>
            <a:pPr marL="0" indent="0" algn="l">
              <a:buNone/>
            </a:pPr>
            <a:r>
              <a:rPr lang="en-US" sz="5600" b="1" kern="0" spc="300" dirty="0">
                <a:solidFill>
                  <a:srgbClr val="FFFFFF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GUIDE</a:t>
            </a:r>
            <a:endParaRPr lang="en-US" sz="56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8D7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Practical Guide to Understanding Your Rights,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C8D7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Navigating Legal Systems &amp; Accessing Support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943600" y="4389120"/>
            <a:ext cx="2743200" cy="4572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0" y="43891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 of Hope Resource Centre</a:t>
            </a:r>
            <a:endParaRPr lang="en-US" sz="1100" dirty="0"/>
          </a:p>
        </p:txBody>
      </p:sp>
      <p:sp>
        <p:nvSpPr>
          <p:cNvPr id="9901" name="Disclaimer"/>
          <p:cNvSpPr>
            <a:spLocks noGrp="1"/>
          </p:cNvSpPr>
          <p:nvPr/>
        </p:nvSpPr>
        <p:spPr>
          <a:xfrm>
            <a:off x="0" y="4762800"/>
            <a:ext cx="9144000" cy="3807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700" b="0" dirty="0">
                <a:solidFill>
                  <a:srgbClr val="C8C8C8"/>
                </a:solidFill>
                <a:latin typeface="Arial" pitchFamily="34" charset="0"/>
              </a:rPr>
              <a:t>Views expressed are those of VOHRC and do not necessarily reflect views of LFO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C5F2D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Why This Guide Exists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57200" y="1097280"/>
            <a:ext cx="91440" cy="32004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371600"/>
            <a:ext cx="749808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This guide was created by </a:t>
            </a: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 of Hope Resource Centre (VOHRC)</a:t>
            </a:r>
            <a:r>
              <a:rPr lang="en-US" sz="16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 to help Black, racialized, and newcomer youth understand their rights and navigate legal challenges.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Many young people face barriers when interacting with the legal system. This guide gives you the </a:t>
            </a: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knowledge, confidence, and tools</a:t>
            </a:r>
            <a:r>
              <a:rPr lang="en-US" sz="16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 to advocate for yourself.</a:t>
            </a:r>
            <a:endParaRPr lang="en-US" sz="1600" dirty="0"/>
          </a:p>
        </p:txBody>
      </p:sp>
      <p:sp>
        <p:nvSpPr>
          <p:cNvPr id="9901" name="Disclaimer"/>
          <p:cNvSpPr>
            <a:spLocks noGrp="1"/>
          </p:cNvSpPr>
          <p:nvPr/>
        </p:nvSpPr>
        <p:spPr>
          <a:xfrm>
            <a:off x="0" y="4762800"/>
            <a:ext cx="9144000" cy="3807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700" b="0" dirty="0">
                <a:solidFill>
                  <a:srgbClr val="C8C8C8"/>
                </a:solidFill>
                <a:latin typeface="Arial" pitchFamily="34" charset="0"/>
              </a:rPr>
              <a:t>Views expressed are those of VOHRC and do not necessarily reflect views of LFO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C5F2D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YOUR RIGHTS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7B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Interacting with Police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65176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94360" y="15087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🤐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51560" y="1481328"/>
            <a:ext cx="1965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to Remain Silent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51560" y="178308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do not have to answer questions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91840" y="1371600"/>
            <a:ext cx="265176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429000" y="15087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🚶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886200" y="1481328"/>
            <a:ext cx="1965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If You're Detained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886200" y="178308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Ask: 'Am I free to leave?'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126480" y="1371600"/>
            <a:ext cx="265176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263640" y="15087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⚖️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720840" y="1481328"/>
            <a:ext cx="1965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to a Lawyer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720840" y="178308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to speak to a lawyer before answering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468880"/>
            <a:ext cx="265176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94360" y="26060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🚫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1051560" y="2578608"/>
            <a:ext cx="1965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Consent to Search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051560" y="288036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don't have to consent unless legally required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91840" y="2468880"/>
            <a:ext cx="265176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3429000" y="26060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📱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3886200" y="2578608"/>
            <a:ext cx="1965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to Record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886200" y="288036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can record as long as you don't interfere</a:t>
            </a:r>
            <a:endParaRPr lang="en-US" sz="1100" dirty="0"/>
          </a:p>
        </p:txBody>
      </p:sp>
      <p:sp>
        <p:nvSpPr>
          <p:cNvPr id="9901" name="Disclaimer"/>
          <p:cNvSpPr>
            <a:spLocks noGrp="1"/>
          </p:cNvSpPr>
          <p:nvPr/>
        </p:nvSpPr>
        <p:spPr>
          <a:xfrm>
            <a:off x="0" y="4762800"/>
            <a:ext cx="9144000" cy="3807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700" b="0" dirty="0">
                <a:solidFill>
                  <a:srgbClr val="C8C8C8"/>
                </a:solidFill>
                <a:latin typeface="Arial" pitchFamily="34" charset="0"/>
              </a:rPr>
              <a:t>Views expressed are those of VOHRC and do not necessarily reflect views of LFO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C5F2D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YOUR RIGHTS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4114800" cy="3657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57200" y="914400"/>
            <a:ext cx="91440" cy="36576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515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SCHOOL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356616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learning environment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Accommodation for disabilities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 suspensions or expulsions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your school records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754880" y="914400"/>
            <a:ext cx="4114800" cy="3657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754880" y="914400"/>
            <a:ext cx="91440" cy="36576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0" y="10515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WORKER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029200" y="1554480"/>
            <a:ext cx="356616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Minimum wage payment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workplace conditions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Refuse unsafe work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Breaks and fair scheduling</a:t>
            </a:r>
            <a:endParaRPr lang="en-US" sz="1300" dirty="0"/>
          </a:p>
        </p:txBody>
      </p:sp>
      <p:sp>
        <p:nvSpPr>
          <p:cNvPr id="9901" name="Disclaimer"/>
          <p:cNvSpPr>
            <a:spLocks noGrp="1"/>
          </p:cNvSpPr>
          <p:nvPr/>
        </p:nvSpPr>
        <p:spPr>
          <a:xfrm>
            <a:off x="0" y="4762800"/>
            <a:ext cx="9144000" cy="3807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700" b="0" dirty="0">
                <a:solidFill>
                  <a:srgbClr val="C8C8C8"/>
                </a:solidFill>
                <a:latin typeface="Arial" pitchFamily="34" charset="0"/>
              </a:rPr>
              <a:t>Views expressed are those of VOHRC and do not necessarily reflect views of LFO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C5F2D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COMMON LEGAL ISSUES YOUTH FACE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02920" cy="50292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972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👮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97280" y="109728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Police Stops &amp; Street Checks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97280" y="135331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say, what not to say, how to stay safe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0" y="1097280"/>
            <a:ext cx="502920" cy="50292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0" y="10972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🎓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669280" y="109728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Discipline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669280" y="135331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Suspensions, expulsions, and your right to appeal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2194560"/>
            <a:ext cx="502920" cy="50292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2194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💼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097280" y="219456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Employment Issues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097280" y="245059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Unpaid wages, unsafe work, discrimination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029200" y="2194560"/>
            <a:ext cx="502920" cy="50292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16" name="Text 14"/>
          <p:cNvSpPr/>
          <p:nvPr/>
        </p:nvSpPr>
        <p:spPr>
          <a:xfrm>
            <a:off x="5029200" y="2194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🏠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5669280" y="219456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Housing Challenges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669280" y="245059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Evictions, tenant rights, landlord conflicts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291840"/>
            <a:ext cx="502920" cy="50292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32918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🌐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097280" y="329184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Immigration &amp; Status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97280" y="35478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Documentation, sponsorship, precarious status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029200" y="3291840"/>
            <a:ext cx="502920" cy="50292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24" name="Text 22"/>
          <p:cNvSpPr/>
          <p:nvPr/>
        </p:nvSpPr>
        <p:spPr>
          <a:xfrm>
            <a:off x="5029200" y="32918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💻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669280" y="329184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Cyberbullying &amp; Online Safety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5669280" y="35478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Harassment, threats, privacy violations</a:t>
            </a:r>
            <a:endParaRPr lang="en-US" sz="1200" dirty="0"/>
          </a:p>
        </p:txBody>
      </p:sp>
      <p:sp>
        <p:nvSpPr>
          <p:cNvPr id="9901" name="Disclaimer"/>
          <p:cNvSpPr>
            <a:spLocks noGrp="1"/>
          </p:cNvSpPr>
          <p:nvPr/>
        </p:nvSpPr>
        <p:spPr>
          <a:xfrm>
            <a:off x="0" y="4762800"/>
            <a:ext cx="9144000" cy="3807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700" b="0" dirty="0">
                <a:solidFill>
                  <a:srgbClr val="C8C8C8"/>
                </a:solidFill>
                <a:latin typeface="Arial" pitchFamily="34" charset="0"/>
              </a:rPr>
              <a:t>Views expressed are those of VOHRC and do not necessarily reflect views of LFO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C5F2D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HOW TO ADVOCATE FOR YOURSELF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48640" cy="54864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972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1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188720" y="10972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 Calm &amp; Document Everything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88720" y="1389888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down dates, times, names. Save screenshots, messages, photos. Keep copies of letters or notices.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057400"/>
            <a:ext cx="548640" cy="54864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574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2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188720" y="20574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Questions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88720" y="2350008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have the right to understand what's happening. Don't be afraid to ask for clarification.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3017520"/>
            <a:ext cx="548640" cy="54864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30175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3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1188720" y="3017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a Support Person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88720" y="3310128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parent, mentor, or youth worker can attend meetings with you for support.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977640"/>
            <a:ext cx="548640" cy="54864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3977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4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1188720" y="3977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When to Get Legal Help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188720" y="4270248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feel unsafe, confused, or pressured — reach out to legal services immediately.</a:t>
            </a:r>
            <a:endParaRPr lang="en-US" sz="1300" dirty="0"/>
          </a:p>
        </p:txBody>
      </p:sp>
      <p:sp>
        <p:nvSpPr>
          <p:cNvPr id="9901" name="Disclaimer"/>
          <p:cNvSpPr>
            <a:spLocks noGrp="1"/>
          </p:cNvSpPr>
          <p:nvPr/>
        </p:nvSpPr>
        <p:spPr>
          <a:xfrm>
            <a:off x="0" y="4762800"/>
            <a:ext cx="9144000" cy="3807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700" b="0" dirty="0">
                <a:solidFill>
                  <a:srgbClr val="C8C8C8"/>
                </a:solidFill>
                <a:latin typeface="Arial" pitchFamily="34" charset="0"/>
              </a:rPr>
              <a:t>Views expressed are those of VOHRC and do not necessarily reflect views of LFO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C5F2D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WHERE TO GET LEGAL HELP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57200" y="1097280"/>
            <a:ext cx="73152" cy="82296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207008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Legal Clinics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legal advice for youth and low-income families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05740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57200" y="2057400"/>
            <a:ext cx="73152" cy="82296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2167128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Duty Counsel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46888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Lawyers available at court to help you understand your case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301752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7200" y="3017520"/>
            <a:ext cx="73152" cy="82296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3127248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Youth Justice Organizations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342900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Groups that specialize in supporting young people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97764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57200" y="3977640"/>
            <a:ext cx="73152" cy="82296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4087368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VOHRC Legal Navigation Support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31520" y="438912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help you understand rights, connect with clinics, prepare for meetings, and navigate issues</a:t>
            </a:r>
            <a:endParaRPr lang="en-US" sz="1300" dirty="0"/>
          </a:p>
        </p:txBody>
      </p:sp>
      <p:sp>
        <p:nvSpPr>
          <p:cNvPr id="9901" name="Disclaimer"/>
          <p:cNvSpPr>
            <a:spLocks noGrp="1"/>
          </p:cNvSpPr>
          <p:nvPr/>
        </p:nvSpPr>
        <p:spPr>
          <a:xfrm>
            <a:off x="0" y="4762800"/>
            <a:ext cx="9144000" cy="3807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700" b="0" dirty="0">
                <a:solidFill>
                  <a:srgbClr val="C8C8C8"/>
                </a:solidFill>
                <a:latin typeface="Arial" pitchFamily="34" charset="0"/>
              </a:rPr>
              <a:t>Views expressed are those of VOHRC and do not necessarily reflect views of LFO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C5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HOW VOHRC SUPPORTS YOU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7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provide culturally grounded support for Black, racialized, and newcomer youth: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14400" y="1463040"/>
            <a:ext cx="77724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 rights education workshops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One-on-one legal navigation support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connecting to lawyers and legal clinics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Advocacy in school, employment, and housing matters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for families and caregivers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Youth leadership and empowerment programs</a:t>
            </a:r>
            <a:endParaRPr lang="en-US" sz="1500" dirty="0"/>
          </a:p>
        </p:txBody>
      </p:sp>
      <p:sp>
        <p:nvSpPr>
          <p:cNvPr id="9901" name="Disclaimer"/>
          <p:cNvSpPr>
            <a:spLocks noGrp="1"/>
          </p:cNvSpPr>
          <p:nvPr/>
        </p:nvSpPr>
        <p:spPr>
          <a:xfrm>
            <a:off x="0" y="4762800"/>
            <a:ext cx="9144000" cy="3807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700" b="0" dirty="0">
                <a:solidFill>
                  <a:srgbClr val="C8C8C8"/>
                </a:solidFill>
                <a:latin typeface="Arial" pitchFamily="34" charset="0"/>
              </a:rPr>
              <a:t>Views expressed are those of VOHRC and do not necessarily reflect views of LFO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C5F2D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TIPS FOR STAYING SAFE &amp; EMPOWERED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1371600" y="1097280"/>
            <a:ext cx="6400800" cy="6400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57200" y="1188720"/>
            <a:ext cx="457200" cy="45720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88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✓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554480" y="118872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your instincts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1371600" y="1874520"/>
            <a:ext cx="6400800" cy="6400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57200" y="1965960"/>
            <a:ext cx="457200" cy="45720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9659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✓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554480" y="196596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for help early — don't wait until things get worse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371600" y="2651760"/>
            <a:ext cx="6400800" cy="6400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7200" y="2743200"/>
            <a:ext cx="457200" cy="45720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7432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✓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554480" y="274320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important documents in one place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1371600" y="3429000"/>
            <a:ext cx="6400800" cy="6400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57200" y="3520440"/>
            <a:ext cx="457200" cy="45720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5204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✓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1554480" y="352044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your rights before you need them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1371600" y="4206240"/>
            <a:ext cx="6400800" cy="6400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57200" y="4297680"/>
            <a:ext cx="457200" cy="45720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4297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✓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1554480" y="429768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are not alone — support exists</a:t>
            </a:r>
            <a:endParaRPr lang="en-US" sz="1500" dirty="0"/>
          </a:p>
        </p:txBody>
      </p:sp>
      <p:sp>
        <p:nvSpPr>
          <p:cNvPr id="9901" name="Disclaimer"/>
          <p:cNvSpPr>
            <a:spLocks noGrp="1"/>
          </p:cNvSpPr>
          <p:nvPr/>
        </p:nvSpPr>
        <p:spPr>
          <a:xfrm>
            <a:off x="0" y="4762800"/>
            <a:ext cx="9144000" cy="3807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700" b="0" dirty="0">
                <a:solidFill>
                  <a:srgbClr val="C8C8C8"/>
                </a:solidFill>
                <a:latin typeface="Arial" pitchFamily="34" charset="0"/>
              </a:rPr>
              <a:t>Views expressed are those of VOHRC and do not necessarily reflect views of LFO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C5F2D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EMERGENCY &amp; CRISIS CONTACTS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1371600" y="1188720"/>
            <a:ext cx="640080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554480" y="12801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⚖️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103120" y="1280160"/>
            <a:ext cx="5943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Legal Aid Ontario  Toll Free 1800- 668-8258 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cs typeface="Arial" pitchFamily="34" charset="-120"/>
              </a:rPr>
              <a:t>Peel Family Law Services Centre:  905-453-1723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371600" y="1920240"/>
            <a:ext cx="640080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554480" y="20116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🏢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2103120" y="2011680"/>
            <a:ext cx="5943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Community Legal Clinic: 905- 455 -0160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cs typeface="Arial" pitchFamily="34" charset="-120"/>
              </a:rPr>
              <a:t>Toll Free  1866- 455-0160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1371600" y="2651760"/>
            <a:ext cx="640080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CA" dirty="0"/>
          </a:p>
        </p:txBody>
      </p:sp>
      <p:sp>
        <p:nvSpPr>
          <p:cNvPr id="10" name="Text 8"/>
          <p:cNvSpPr/>
          <p:nvPr/>
        </p:nvSpPr>
        <p:spPr>
          <a:xfrm>
            <a:off x="1554480" y="27432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📞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2103120" y="2743200"/>
            <a:ext cx="5943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Youth Crisis Line:  1800- 6868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Suicide Crisis Hotline 9-8-8  call or text (24/7) 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371600" y="3383280"/>
            <a:ext cx="640080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1554480" y="347472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🏠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2103120" y="3474720"/>
            <a:ext cx="5943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 Hotline: 416- 921-9494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1371600" y="4114800"/>
            <a:ext cx="640080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1554480" y="4206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💼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2103120" y="4206240"/>
            <a:ext cx="5943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Employment Standards Hotline: 1800- 531-5551 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these numbers saved in your phone or written down in a safe place</a:t>
            </a:r>
            <a:endParaRPr lang="en-US" sz="1200" dirty="0"/>
          </a:p>
        </p:txBody>
      </p:sp>
      <p:sp>
        <p:nvSpPr>
          <p:cNvPr id="9901" name="Disclaimer"/>
          <p:cNvSpPr>
            <a:spLocks noGrp="1"/>
          </p:cNvSpPr>
          <p:nvPr/>
        </p:nvSpPr>
        <p:spPr>
          <a:xfrm>
            <a:off x="0" y="4762800"/>
            <a:ext cx="9144000" cy="3807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700" b="0" dirty="0">
                <a:solidFill>
                  <a:srgbClr val="C8C8C8"/>
                </a:solidFill>
                <a:latin typeface="Arial" pitchFamily="34" charset="0"/>
              </a:rPr>
              <a:t>Views expressed are those of VOHRC and do not necessarily reflect views of LFO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C5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kern="0" spc="400" dirty="0">
                <a:solidFill>
                  <a:srgbClr val="FFFFFF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YOU DESERVE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914400" y="18288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8D7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Safety, fairness, and dignity
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dirty="0">
                <a:solidFill>
                  <a:srgbClr val="C8D7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understand your rights
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dirty="0">
                <a:solidFill>
                  <a:srgbClr val="C8D7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when navigating the legal system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14400" y="34747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97B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VOHRC is here to walk with you every step of the way.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2286000" y="4206240"/>
            <a:ext cx="4572000" cy="54864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6" name="Text 4"/>
          <p:cNvSpPr/>
          <p:nvPr/>
        </p:nvSpPr>
        <p:spPr>
          <a:xfrm>
            <a:off x="2286000" y="420624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 of Hope Resource Centre</a:t>
            </a:r>
            <a:endParaRPr lang="en-US" sz="1400" dirty="0"/>
          </a:p>
        </p:txBody>
      </p:sp>
      <p:sp>
        <p:nvSpPr>
          <p:cNvPr id="9901" name="Disclaimer"/>
          <p:cNvSpPr>
            <a:spLocks noGrp="1"/>
          </p:cNvSpPr>
          <p:nvPr/>
        </p:nvSpPr>
        <p:spPr>
          <a:xfrm>
            <a:off x="0" y="4762800"/>
            <a:ext cx="9144000" cy="3807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700" b="0" dirty="0">
                <a:solidFill>
                  <a:srgbClr val="C8C8C8"/>
                </a:solidFill>
                <a:latin typeface="Arial" pitchFamily="34" charset="0"/>
              </a:rPr>
              <a:t>Views expressed are those of VOHRC and do not necessarily reflect views of LFO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647</Words>
  <Application>Microsoft Office PowerPoint</Application>
  <PresentationFormat>On-screen Show (16:9)</PresentationFormat>
  <Paragraphs>130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Youth Legal Empowerment Guide</dc:title>
  <dc:subject>PptxGenJS Presentation</dc:subject>
  <dc:creator>Vision of Hope Resource Centre</dc:creator>
  <cp:lastModifiedBy>cynthia Pommells</cp:lastModifiedBy>
  <cp:revision>2</cp:revision>
  <dcterms:created xsi:type="dcterms:W3CDTF">2026-02-12T18:00:33Z</dcterms:created>
  <dcterms:modified xsi:type="dcterms:W3CDTF">2026-02-23T20:37:46Z</dcterms:modified>
</cp:coreProperties>
</file>